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305" r:id="rId4"/>
    <p:sldId id="296" r:id="rId5"/>
    <p:sldId id="267" r:id="rId6"/>
    <p:sldId id="294" r:id="rId7"/>
    <p:sldId id="285" r:id="rId8"/>
    <p:sldId id="269" r:id="rId9"/>
    <p:sldId id="276" r:id="rId10"/>
    <p:sldId id="279" r:id="rId11"/>
    <p:sldId id="278" r:id="rId12"/>
    <p:sldId id="277" r:id="rId13"/>
    <p:sldId id="292" r:id="rId14"/>
    <p:sldId id="293" r:id="rId15"/>
    <p:sldId id="295" r:id="rId16"/>
    <p:sldId id="286" r:id="rId17"/>
    <p:sldId id="297" r:id="rId18"/>
    <p:sldId id="298" r:id="rId19"/>
    <p:sldId id="271" r:id="rId20"/>
    <p:sldId id="280" r:id="rId21"/>
    <p:sldId id="281" r:id="rId22"/>
    <p:sldId id="283" r:id="rId23"/>
    <p:sldId id="299" r:id="rId24"/>
    <p:sldId id="300" r:id="rId25"/>
    <p:sldId id="301" r:id="rId26"/>
    <p:sldId id="303" r:id="rId27"/>
    <p:sldId id="302" r:id="rId28"/>
    <p:sldId id="304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6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7199F-620B-6D4A-8A9A-78038F6CEA1B}" type="datetimeFigureOut">
              <a:rPr lang="en-US" smtClean="0"/>
              <a:t>9/2/19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94F51-85C4-BA4F-A52E-6B9FA2356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67CD-48AD-DD4D-AF1D-B8FD86C4951A}" type="datetime1">
              <a:rPr lang="en-GB" smtClean="0"/>
              <a:t>02/09/2019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0A8D00FD-C8EB-DC41-9758-B058EB45C49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70" y="1185530"/>
            <a:ext cx="2890260" cy="132201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70786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CEE-2805-7C48-AB97-A1FFE631AA82}" type="datetime1">
              <a:rPr lang="en-GB" smtClean="0"/>
              <a:t>02/09/2019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7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0C7-83B8-E64B-A4E3-7778B9656592}" type="datetime1">
              <a:rPr lang="en-GB" smtClean="0"/>
              <a:t>02/09/2019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5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1C09-2945-7D4C-8864-374BC6CC3E8B}" type="datetime1">
              <a:rPr lang="en-GB" smtClean="0"/>
              <a:t>02/09/2019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66483ED0-8A3D-754B-A97A-0BC2A9C9851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5126"/>
            <a:ext cx="3292186" cy="128111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46404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B88D-8199-DF47-9D04-91328A807784}" type="datetime1">
              <a:rPr lang="en-GB" smtClean="0"/>
              <a:t>02/09/2019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2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0043-8217-CD4A-AEE1-3C7C85214D45}" type="datetime1">
              <a:rPr lang="en-GB" smtClean="0"/>
              <a:t>02/09/2019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0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575C-D530-4644-8363-252E37AA2B38}" type="datetime1">
              <a:rPr lang="en-GB" smtClean="0"/>
              <a:t>02/09/2019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1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1997-4667-124D-A44A-F9BFA976A739}" type="datetime1">
              <a:rPr lang="en-GB" smtClean="0"/>
              <a:t>02/09/2019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4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85BE6-DE17-2647-8ED5-16DB48A929EF}" type="datetime1">
              <a:rPr lang="en-GB" smtClean="0"/>
              <a:t>02/09/2019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6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2434-7957-2244-8DE7-9802431D1F3B}" type="datetime1">
              <a:rPr lang="en-GB" smtClean="0"/>
              <a:t>02/09/2019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C38D-ABF0-FE4C-84A6-8DCADC0B8D9C}" type="datetime1">
              <a:rPr lang="en-GB" smtClean="0"/>
              <a:t>02/09/2019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8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38122-E53F-5B49-9B51-F9E1EF83037F}" type="datetime1">
              <a:rPr lang="en-GB" smtClean="0"/>
              <a:t>02/09/2019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3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gna-charta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na-charta.org/news/sign-the-mcu" TargetMode="External"/><Relationship Id="rId2" Type="http://schemas.openxmlformats.org/officeDocument/2006/relationships/hyperlink" Target="http://www.magna-charta.org/activities-and-projects/living-values-projec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avidjohn.lock@Unibo.it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gna-charta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gna-charta.org/activities-and-projects/living-values-projec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CEC55-0935-AF43-81B8-2ABF3107C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4"/>
            <a:ext cx="7696200" cy="22625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5970E-7138-A541-A1EC-40EB27250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49990" y="3384885"/>
            <a:ext cx="9144000" cy="1807411"/>
          </a:xfrm>
        </p:spPr>
        <p:txBody>
          <a:bodyPr>
            <a:normAutofit fontScale="25000" lnSpcReduction="20000"/>
          </a:bodyPr>
          <a:lstStyle/>
          <a:p>
            <a:r>
              <a:rPr lang="en-US" sz="16000" dirty="0"/>
              <a:t>in Higher Education Institutions:</a:t>
            </a:r>
          </a:p>
          <a:p>
            <a:r>
              <a:rPr lang="en-US" sz="16000" dirty="0"/>
              <a:t>The prospectus and guidelines</a:t>
            </a:r>
          </a:p>
          <a:p>
            <a:endParaRPr lang="en-US" dirty="0"/>
          </a:p>
          <a:p>
            <a:r>
              <a:rPr lang="en-US" sz="11200" dirty="0"/>
              <a:t>David J. Lock</a:t>
            </a:r>
          </a:p>
          <a:p>
            <a:r>
              <a:rPr lang="en-US" sz="11200" dirty="0"/>
              <a:t>Secretary General</a:t>
            </a:r>
          </a:p>
          <a:p>
            <a:r>
              <a:rPr lang="en-US" sz="11200" dirty="0"/>
              <a:t>Magna Charta Observatory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96B892-C8DF-4241-8EDD-0D1FDCD854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32" y="778210"/>
            <a:ext cx="6091989" cy="203408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43872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Project benefits- 				for pilot sites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6"/>
          </a:xfrm>
        </p:spPr>
        <p:txBody>
          <a:bodyPr>
            <a:normAutofit fontScale="92500"/>
          </a:bodyPr>
          <a:lstStyle/>
          <a:p>
            <a:r>
              <a:rPr lang="en-GB" dirty="0"/>
              <a:t>an opportunity to </a:t>
            </a:r>
            <a:r>
              <a:rPr lang="en-GB" b="1" dirty="0"/>
              <a:t>reflect</a:t>
            </a:r>
            <a:r>
              <a:rPr lang="en-GB" dirty="0"/>
              <a:t> on </a:t>
            </a:r>
            <a:r>
              <a:rPr lang="en-GB" b="1" dirty="0"/>
              <a:t>institutional culture and ethos </a:t>
            </a:r>
            <a:r>
              <a:rPr lang="en-GB" dirty="0"/>
              <a:t>as exemplified by its </a:t>
            </a:r>
            <a:r>
              <a:rPr lang="en-GB" b="1" dirty="0"/>
              <a:t>value system</a:t>
            </a:r>
            <a:r>
              <a:rPr lang="en-GB" dirty="0"/>
              <a:t>;</a:t>
            </a:r>
          </a:p>
          <a:p>
            <a:pPr lvl="0"/>
            <a:r>
              <a:rPr lang="en-GB" dirty="0"/>
              <a:t>an opportunity to </a:t>
            </a:r>
          </a:p>
          <a:p>
            <a:pPr lvl="1"/>
            <a:r>
              <a:rPr lang="en-GB" sz="2800" b="1" dirty="0"/>
              <a:t>build and strengthen the academic community </a:t>
            </a:r>
            <a:r>
              <a:rPr lang="en-GB" sz="2800" dirty="0"/>
              <a:t>and </a:t>
            </a:r>
          </a:p>
          <a:p>
            <a:pPr lvl="1"/>
            <a:r>
              <a:rPr lang="en-GB" sz="2800" dirty="0"/>
              <a:t>its </a:t>
            </a:r>
            <a:r>
              <a:rPr lang="en-GB" sz="2800" b="1" dirty="0"/>
              <a:t>engagement within the university as a whole</a:t>
            </a:r>
            <a:r>
              <a:rPr lang="en-GB" sz="2800" dirty="0"/>
              <a:t>, leading to </a:t>
            </a:r>
          </a:p>
          <a:p>
            <a:pPr lvl="1"/>
            <a:r>
              <a:rPr lang="en-GB" sz="2800" dirty="0"/>
              <a:t>an </a:t>
            </a:r>
            <a:r>
              <a:rPr lang="en-GB" sz="2800" b="1" dirty="0"/>
              <a:t>enhanced appreciation of an institution’s values and mission </a:t>
            </a:r>
            <a:endParaRPr lang="en-GB" sz="2800" dirty="0"/>
          </a:p>
          <a:p>
            <a:pPr lvl="1"/>
            <a:r>
              <a:rPr lang="en-GB" sz="2800" dirty="0"/>
              <a:t>stimulate innovation and commitment, </a:t>
            </a:r>
          </a:p>
          <a:p>
            <a:pPr lvl="1"/>
            <a:r>
              <a:rPr lang="en-GB" sz="2800" dirty="0"/>
              <a:t>leading to improved performance in teaching, research, and </a:t>
            </a:r>
          </a:p>
          <a:p>
            <a:pPr lvl="1"/>
            <a:r>
              <a:rPr lang="en-GB" sz="2800" dirty="0"/>
              <a:t>service to the community;</a:t>
            </a:r>
          </a:p>
          <a:p>
            <a:pPr lvl="1"/>
            <a:endParaRPr lang="en-GB" sz="3800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FA764-B02B-584B-AEB0-B24F9058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4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Project benefits 				       for pilot sites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an opportunity to </a:t>
            </a:r>
            <a:r>
              <a:rPr lang="en-GB" b="1" dirty="0"/>
              <a:t>engage with external stakeholders</a:t>
            </a:r>
            <a:r>
              <a:rPr lang="en-GB" dirty="0"/>
              <a:t>, communicate the values and mission, and strengthen engagement; </a:t>
            </a:r>
          </a:p>
          <a:p>
            <a:pPr lvl="0"/>
            <a:r>
              <a:rPr lang="en-GB" b="1" dirty="0"/>
              <a:t>identification and removal of barriers</a:t>
            </a:r>
            <a:r>
              <a:rPr lang="en-GB" dirty="0"/>
              <a:t> to the realisation of an institution’s values;</a:t>
            </a:r>
          </a:p>
          <a:p>
            <a:pPr lvl="0"/>
            <a:r>
              <a:rPr lang="en-GB" dirty="0"/>
              <a:t>a </a:t>
            </a:r>
            <a:r>
              <a:rPr lang="en-GB" b="1" dirty="0"/>
              <a:t>closer alignment of individual and institutional values;</a:t>
            </a:r>
          </a:p>
          <a:p>
            <a:r>
              <a:rPr lang="en-GB" dirty="0"/>
              <a:t>enhanced </a:t>
            </a:r>
            <a:r>
              <a:rPr lang="en-GB" b="1" dirty="0"/>
              <a:t>social engagement </a:t>
            </a:r>
            <a:r>
              <a:rPr lang="en-GB" dirty="0"/>
              <a:t>and building of </a:t>
            </a:r>
            <a:r>
              <a:rPr lang="en-GB" b="1" dirty="0"/>
              <a:t>trust</a:t>
            </a:r>
            <a:r>
              <a:rPr lang="en-GB" dirty="0"/>
              <a:t>, internally with staff and students and externally with stakeholders. 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85B5-2AF7-EB4F-B365-917F0FF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27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Project Benefits- 				specifics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Values-basis for institutional governance</a:t>
            </a:r>
          </a:p>
          <a:p>
            <a:r>
              <a:rPr lang="en-US" dirty="0"/>
              <a:t>Values-basis for strategic plan</a:t>
            </a:r>
          </a:p>
          <a:p>
            <a:r>
              <a:rPr lang="en-US" dirty="0"/>
              <a:t>Re-prioritisation of values</a:t>
            </a:r>
          </a:p>
          <a:p>
            <a:r>
              <a:rPr lang="en-US" dirty="0"/>
              <a:t>Values included in student induction</a:t>
            </a:r>
          </a:p>
          <a:p>
            <a:r>
              <a:rPr lang="en-US" dirty="0"/>
              <a:t>Values included in staff recruitment and induction</a:t>
            </a:r>
          </a:p>
          <a:p>
            <a:r>
              <a:rPr lang="en-US" dirty="0"/>
              <a:t>Improved ‘satisfaction and well-being’</a:t>
            </a:r>
          </a:p>
          <a:p>
            <a:r>
              <a:rPr lang="en-US" dirty="0"/>
              <a:t>Others?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38784-CFF6-AB49-9C9C-ACB8D099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3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9B99-AA22-8548-8EA8-E4AAA388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Critical success 					factors (1):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961B8-1BD2-1442-A1BF-BA7EBA74F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95851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engagement of relevant stakeholders, internal and external, and their agreement on the need for, design, and execution of the initiative, which creates clear and legitimised ownership and commitment;</a:t>
            </a:r>
          </a:p>
          <a:p>
            <a:pPr lvl="0"/>
            <a:r>
              <a:rPr lang="en-GB" dirty="0"/>
              <a:t>leadership from the top of the university and ‘buy-in’ of leaders at various levels;</a:t>
            </a:r>
          </a:p>
          <a:p>
            <a:pPr lvl="0"/>
            <a:r>
              <a:rPr lang="en-GB" dirty="0"/>
              <a:t>a bottom-up process, including a clear and agreed upon framework and two-way honest and frank communication between those leading and those contributing;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39C27-6474-7F43-BC83-5644B5D5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87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9B99-AA22-8548-8EA8-E4AAA388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 Critical success 					 factors (2):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961B8-1BD2-1442-A1BF-BA7EBA74F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6124"/>
            <a:ext cx="7886700" cy="4895851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a well-managed process with a competent leader; </a:t>
            </a:r>
          </a:p>
          <a:p>
            <a:pPr lvl="0"/>
            <a:r>
              <a:rPr lang="en-GB" dirty="0"/>
              <a:t>a limited number of critical values (3 – 5); </a:t>
            </a:r>
          </a:p>
          <a:p>
            <a:pPr lvl="0"/>
            <a:r>
              <a:rPr lang="en-GB" dirty="0"/>
              <a:t>a robust but achievable timescale; </a:t>
            </a:r>
          </a:p>
          <a:p>
            <a:pPr lvl="0"/>
            <a:r>
              <a:rPr lang="en-GB" dirty="0"/>
              <a:t>a well-informed process supported by accurate and relevant data;</a:t>
            </a:r>
          </a:p>
          <a:p>
            <a:pPr lvl="0"/>
            <a:r>
              <a:rPr lang="en-GB" dirty="0"/>
              <a:t>a goal of achieving maximum impact, with the understanding that developing and living values is a continuous, iterative, and interactive process</a:t>
            </a:r>
          </a:p>
          <a:p>
            <a:pPr lvl="0"/>
            <a:r>
              <a:rPr lang="en-GB" dirty="0"/>
              <a:t>embedding the learning in practice.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43FD9-BCCC-A048-9481-545971CA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21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69EF9-475D-9B4F-AB82-74253904D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44747-FF59-AE44-B801-6BB6B0EA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The Guidelines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6EFA6-0436-5240-8C46-A26803D7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9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98819-DE02-0048-92D6-2918ECF3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Stages of the 					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4D856-630C-2B49-B5C2-E65F238AD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Initiation and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Identification of a map of values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 how selected values manifest in practice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Relate behaviours to functions/domains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Conversion of values into desired behaviour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Conversion of outcomes into strategic plan and other policies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Reflection on the process, effectiveness and next cycle.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A458D-9153-384D-8837-C224A04D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12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2A34-12C3-AF4A-AB04-90930397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644E-D891-AA4E-864C-2B16DD8C3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MCO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FE201-04F0-9043-A0AE-7A05E220A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1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108A-AB87-7440-85C5-99CFCED3C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     MCO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37F84-134B-3049-8824-8809BBD3A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Website </a:t>
            </a:r>
            <a:r>
              <a:rPr lang="en-US" dirty="0">
                <a:hlinkClick r:id="rId2"/>
              </a:rPr>
              <a:t>http://www.magna-charta.org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264DB-E03D-C448-B5A8-B4B10148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70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D988-7F42-D640-A4A9-F29A3488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6579F9-77AF-1343-A9C0-86860C47D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365126"/>
            <a:ext cx="7886700" cy="55650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4EE98-33C4-3040-986A-25E5BF57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2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5F3B-2C87-E441-BB53-B546DA06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A8381-8F33-B641-B490-A04D686AF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90620" cy="4351338"/>
          </a:xfrm>
        </p:spPr>
        <p:txBody>
          <a:bodyPr>
            <a:normAutofit/>
          </a:bodyPr>
          <a:lstStyle/>
          <a:p>
            <a:r>
              <a:rPr lang="en-US" dirty="0"/>
              <a:t>Pilot sites</a:t>
            </a:r>
          </a:p>
          <a:p>
            <a:r>
              <a:rPr lang="en-US" dirty="0"/>
              <a:t>Prospectus</a:t>
            </a:r>
          </a:p>
          <a:p>
            <a:r>
              <a:rPr lang="en-US" dirty="0"/>
              <a:t>Guidelines</a:t>
            </a:r>
          </a:p>
          <a:p>
            <a:r>
              <a:rPr lang="en-US" dirty="0"/>
              <a:t>MCO Support</a:t>
            </a:r>
          </a:p>
          <a:p>
            <a:r>
              <a:rPr lang="en-US" dirty="0"/>
              <a:t>Group task</a:t>
            </a:r>
          </a:p>
          <a:p>
            <a:r>
              <a:rPr lang="en-US" dirty="0"/>
              <a:t>Feedback</a:t>
            </a:r>
          </a:p>
          <a:p>
            <a:r>
              <a:rPr lang="en-US" dirty="0"/>
              <a:t>Introduction to MCU 2.0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96B892-C8DF-4241-8EDD-0D1FDCD854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1" y="365126"/>
            <a:ext cx="3479800" cy="132556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AE608D-2EF1-8F4C-827E-54F3FB1D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968" y="1825625"/>
            <a:ext cx="2841302" cy="35258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35595-C95D-334B-8E13-375429B4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30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E391-93DE-C94B-BEC7-ACC0D4B8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0BD4C9-DC4F-6C40-9BB3-11BEAE1A7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21206"/>
            <a:ext cx="8410419" cy="60557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17162C-791C-514B-B7BD-418108B1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33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0501-81F0-AB40-B854-3D68EE7A1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A5EB6E-D5A8-B843-AFFB-57C3C06EC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74" y="239843"/>
            <a:ext cx="8616311" cy="66181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FFAF-1F79-1F40-A7EC-A575CF04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75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3109-1C9A-EF40-A9B6-2EBFBDD64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E0ABEA-7C9E-2143-82DC-8C85FE68C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38422"/>
            <a:ext cx="6611598" cy="67957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FEA5B1-2D99-DD45-AA17-5E761B73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68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108A-AB87-7440-85C5-99CFCED3C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     MCO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37F84-134B-3049-8824-8809BBD3A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  <a:p>
            <a:pPr lvl="1"/>
            <a:r>
              <a:rPr lang="en-US" dirty="0">
                <a:hlinkClick r:id="rId2"/>
              </a:rPr>
              <a:t>http://www.magna-charta.org/activities-and-projects/living-values-project</a:t>
            </a:r>
            <a:r>
              <a:rPr lang="en-US" dirty="0"/>
              <a:t> </a:t>
            </a:r>
          </a:p>
          <a:p>
            <a:r>
              <a:rPr lang="en-US" dirty="0"/>
              <a:t>Involvement as a signatory of the MCU</a:t>
            </a:r>
          </a:p>
          <a:p>
            <a:pPr lvl="1"/>
            <a:r>
              <a:rPr lang="en-US" dirty="0"/>
              <a:t>Details at 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http://www.magna-charta.org/news/sign-the-mcu</a:t>
            </a:r>
            <a:endParaRPr lang="en-US" dirty="0"/>
          </a:p>
          <a:p>
            <a:r>
              <a:rPr lang="en-US" dirty="0"/>
              <a:t>Consultancy support</a:t>
            </a:r>
          </a:p>
          <a:p>
            <a:pPr lvl="1"/>
            <a:r>
              <a:rPr lang="en-US" dirty="0"/>
              <a:t>Contact </a:t>
            </a:r>
            <a:r>
              <a:rPr lang="en-US" dirty="0">
                <a:hlinkClick r:id="rId4"/>
              </a:rPr>
              <a:t>davidjohn.lock@Unibo.it</a:t>
            </a:r>
            <a:r>
              <a:rPr lang="en-US" dirty="0"/>
              <a:t> </a:t>
            </a:r>
          </a:p>
          <a:p>
            <a:r>
              <a:rPr lang="en-US" dirty="0"/>
              <a:t>Contribute informally</a:t>
            </a:r>
          </a:p>
          <a:p>
            <a:pPr lvl="1"/>
            <a:r>
              <a:rPr lang="en-US" dirty="0"/>
              <a:t>Contact </a:t>
            </a:r>
            <a:r>
              <a:rPr lang="en-US" dirty="0">
                <a:hlinkClick r:id="rId4"/>
              </a:rPr>
              <a:t>davidjohn.lock@Unibo.it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264DB-E03D-C448-B5A8-B4B10148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26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22A7-18C1-D847-BC6B-F9291C42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57E9E-3F4D-6D48-949E-046C91685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Group task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2509C-4ED5-E94D-B116-1C2B8D9A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55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FC23-D321-954B-BFC7-6C1FF6CF4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      Group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92DBB-E83E-A84D-A40F-7ACDA00BC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pairs, trios or small groups please address these questions: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Would a focus, or an enhanced focus, on values in your university help you to lead it more effectively?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so, how might that happen?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challenges or obstacles would you have to overcome to achieve this?</a:t>
            </a:r>
          </a:p>
          <a:p>
            <a:pPr marL="0" indent="0">
              <a:buNone/>
            </a:pPr>
            <a:r>
              <a:rPr lang="en-US" dirty="0"/>
              <a:t>15 Minutes</a:t>
            </a:r>
          </a:p>
          <a:p>
            <a:pPr marL="0" indent="0">
              <a:buNone/>
            </a:pPr>
            <a:r>
              <a:rPr lang="en-US" dirty="0"/>
              <a:t>Brief feedback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4E7B9-2DE5-8A4C-9493-5A278F11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70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C535-B8BA-8B46-9FEA-C9226BA4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D4A41-4B77-C849-B371-25BDD1BE6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FD45-0398-0D46-8E6B-0F7B9537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0604-4165-184B-955E-34AA8AD5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MCU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B7312-F9DB-264E-B53B-60392AFB0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Original Magna Charta Universitatum launched in 1988</a:t>
            </a:r>
          </a:p>
          <a:p>
            <a:r>
              <a:rPr lang="en-US" dirty="0"/>
              <a:t>It has served well, </a:t>
            </a:r>
          </a:p>
          <a:p>
            <a:pPr lvl="1"/>
            <a:r>
              <a:rPr lang="en-US" dirty="0"/>
              <a:t>growth of commitment to it (889 universities signed it)</a:t>
            </a:r>
          </a:p>
          <a:p>
            <a:pPr lvl="1"/>
            <a:r>
              <a:rPr lang="en-US" dirty="0"/>
              <a:t>more global (universities from 88 countries)</a:t>
            </a:r>
          </a:p>
          <a:p>
            <a:r>
              <a:rPr lang="en-US" dirty="0"/>
              <a:t>but the world has changed</a:t>
            </a:r>
          </a:p>
          <a:p>
            <a:pPr lvl="1"/>
            <a:r>
              <a:rPr lang="en-US" dirty="0"/>
              <a:t>More universities and more students</a:t>
            </a:r>
          </a:p>
          <a:p>
            <a:pPr lvl="1"/>
            <a:r>
              <a:rPr lang="en-US" dirty="0"/>
              <a:t>More diverse university missions and motivation of student</a:t>
            </a:r>
          </a:p>
          <a:p>
            <a:pPr lvl="1"/>
            <a:r>
              <a:rPr lang="en-US" dirty="0"/>
              <a:t>More international</a:t>
            </a:r>
          </a:p>
          <a:p>
            <a:pPr lvl="1"/>
            <a:r>
              <a:rPr lang="en-US" dirty="0"/>
              <a:t>More inter-connected</a:t>
            </a:r>
          </a:p>
          <a:p>
            <a:pPr lvl="1"/>
            <a:r>
              <a:rPr lang="en-US" dirty="0"/>
              <a:t>More stakeholders</a:t>
            </a:r>
          </a:p>
          <a:p>
            <a:pPr lvl="1"/>
            <a:r>
              <a:rPr lang="en-US" dirty="0"/>
              <a:t>More diverse expectations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6F208-18E7-3E4A-B341-61FC7FA3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31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2373-F5CF-3A42-96C8-D529E630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MCU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17E3D-C794-904B-947F-11DF4EF5A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r>
              <a:rPr lang="en-US" dirty="0"/>
              <a:t>Hence a new Magna Charta is being produced for the 21</a:t>
            </a:r>
            <a:r>
              <a:rPr lang="en-US" baseline="30000" dirty="0"/>
              <a:t>st</a:t>
            </a:r>
            <a:r>
              <a:rPr lang="en-US" dirty="0"/>
              <a:t> Century </a:t>
            </a:r>
          </a:p>
          <a:p>
            <a:r>
              <a:rPr lang="en-US" dirty="0"/>
              <a:t>Wide consultation (now until August)</a:t>
            </a:r>
          </a:p>
          <a:p>
            <a:r>
              <a:rPr lang="en-US" dirty="0"/>
              <a:t>Consultative workshops (see MCO website)</a:t>
            </a:r>
          </a:p>
          <a:p>
            <a:r>
              <a:rPr lang="en-US" dirty="0"/>
              <a:t>Your views are invited</a:t>
            </a:r>
          </a:p>
          <a:p>
            <a:r>
              <a:rPr lang="en-US" dirty="0"/>
              <a:t>For details of new MCU and how to comment see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http://www.magna-charta.org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E7C7C-B26D-7B4F-96E1-7FC49A67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06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CEFD8-6CE1-BE45-A689-5891FCCE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2004D-872F-1344-A147-C8A0F51B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http://www.magna-charta.org/activities-and-projects/living-values-project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Questions </a:t>
            </a:r>
          </a:p>
          <a:p>
            <a:pPr marL="0" indent="0" algn="ctr">
              <a:buNone/>
            </a:pPr>
            <a:r>
              <a:rPr lang="en-US" dirty="0"/>
              <a:t>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E4886-067B-DD47-BEB4-409FBC61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58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7783-7699-BD42-AC0F-B1551E05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Global scope to date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310652" y="1392838"/>
            <a:ext cx="8859297" cy="4880340"/>
            <a:chOff x="248989" y="1425771"/>
            <a:chExt cx="8859297" cy="488034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86" y="2053385"/>
              <a:ext cx="8291215" cy="421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5004048" y="3356994"/>
              <a:ext cx="504056" cy="2290738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4955268" y="5444335"/>
              <a:ext cx="1719858" cy="861776"/>
              <a:chOff x="5883586" y="5207272"/>
              <a:chExt cx="1296144" cy="611123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5906371" y="5221621"/>
                <a:ext cx="1152552" cy="41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83586" y="5207272"/>
                <a:ext cx="1296144" cy="611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The Arab Academy for Science, Technology and Maritime Transport (Egypt)</a:t>
                </a:r>
                <a:endParaRPr lang="en-GB" sz="1000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3043487" y="2996953"/>
              <a:ext cx="1528513" cy="283730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2633855" y="5627720"/>
              <a:ext cx="1259194" cy="400110"/>
              <a:chOff x="2349961" y="5497134"/>
              <a:chExt cx="1073016" cy="29773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2394951" y="5512019"/>
                <a:ext cx="815428" cy="27996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349961" y="5497134"/>
                <a:ext cx="1073016" cy="29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The University of Bologna (Italy) </a:t>
                </a:r>
                <a:endParaRPr lang="en-GB" sz="1000" dirty="0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H="1" flipV="1">
              <a:off x="4860034" y="2996953"/>
              <a:ext cx="2795096" cy="256731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7444740" y="5347156"/>
              <a:ext cx="1560607" cy="603701"/>
              <a:chOff x="6543067" y="5862872"/>
              <a:chExt cx="874990" cy="83099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6582219" y="5911015"/>
                <a:ext cx="835838" cy="5014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543067" y="5862872"/>
                <a:ext cx="8171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University Politehnica of Bucharest (Romania)</a:t>
                </a:r>
                <a:endParaRPr lang="en-GB" sz="1000" dirty="0"/>
              </a:p>
              <a:p>
                <a:endParaRPr lang="en-GB" sz="8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303256" y="5176559"/>
              <a:ext cx="1383392" cy="606914"/>
              <a:chOff x="1494410" y="5192604"/>
              <a:chExt cx="916764" cy="606914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524715" y="5192604"/>
                <a:ext cx="864096" cy="60691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494410" y="5218091"/>
                <a:ext cx="91676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Universidade Estadual de Campinas - UNICAMP (Brazil)</a:t>
                </a:r>
                <a:endParaRPr lang="en-GB" sz="1000" dirty="0"/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flipV="1">
              <a:off x="1926914" y="4738836"/>
              <a:ext cx="1357266" cy="441124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1455747" y="2804161"/>
              <a:ext cx="2819073" cy="34848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53"/>
            <p:cNvSpPr/>
            <p:nvPr/>
          </p:nvSpPr>
          <p:spPr>
            <a:xfrm>
              <a:off x="440147" y="2957108"/>
              <a:ext cx="1206622" cy="3910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0009" y="2956882"/>
              <a:ext cx="13300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Cardiff Metropolitan University (UK)</a:t>
              </a:r>
              <a:endParaRPr lang="en-GB" sz="1000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1045042" y="1890042"/>
              <a:ext cx="3229778" cy="804794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299458" y="1693428"/>
              <a:ext cx="1156289" cy="387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48989" y="1686954"/>
              <a:ext cx="13639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Glasgow Caledonian University (UK)</a:t>
              </a:r>
              <a:endParaRPr lang="en-GB" sz="1000" dirty="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5615942" y="4686301"/>
              <a:ext cx="1358654" cy="1007966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69"/>
            <p:cNvSpPr/>
            <p:nvPr/>
          </p:nvSpPr>
          <p:spPr>
            <a:xfrm>
              <a:off x="6542548" y="5515857"/>
              <a:ext cx="864096" cy="4606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511327" y="5532149"/>
              <a:ext cx="11438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University of Mauritius</a:t>
              </a:r>
              <a:endParaRPr lang="en-GB" sz="1000" dirty="0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5025757" y="1723622"/>
              <a:ext cx="1370530" cy="971214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/>
            <p:cNvSpPr/>
            <p:nvPr/>
          </p:nvSpPr>
          <p:spPr>
            <a:xfrm>
              <a:off x="6072316" y="1437081"/>
              <a:ext cx="1213108" cy="4385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006894" y="1450030"/>
              <a:ext cx="12790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Peoples' Friendship University of Russia</a:t>
              </a:r>
              <a:endParaRPr lang="en-GB" sz="1000" dirty="0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>
              <a:off x="4424612" y="1723622"/>
              <a:ext cx="246540" cy="916365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/>
            <p:cNvSpPr/>
            <p:nvPr/>
          </p:nvSpPr>
          <p:spPr>
            <a:xfrm>
              <a:off x="3205765" y="1425771"/>
              <a:ext cx="1412667" cy="3975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174140" y="1437081"/>
              <a:ext cx="15204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Stockholms Universitet (Sweden</a:t>
              </a:r>
              <a:r>
                <a:rPr lang="en-GB" sz="800" b="1" dirty="0"/>
                <a:t>)</a:t>
              </a:r>
              <a:endParaRPr lang="en-GB" sz="800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H="1">
              <a:off x="7406640" y="4502363"/>
              <a:ext cx="1047047" cy="770678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ounded Rectangle 87"/>
            <p:cNvSpPr/>
            <p:nvPr/>
          </p:nvSpPr>
          <p:spPr>
            <a:xfrm>
              <a:off x="8019322" y="4114203"/>
              <a:ext cx="997084" cy="54123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964483" y="4091779"/>
              <a:ext cx="11438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The University of Tasmania (Australia)</a:t>
              </a:r>
              <a:endParaRPr lang="en-GB" sz="10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67693-CD04-A048-A5FB-411D65FA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3</a:t>
            </a:fld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857374" y="2955638"/>
            <a:ext cx="2702721" cy="1261675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57476" y="4058846"/>
            <a:ext cx="1719868" cy="423979"/>
            <a:chOff x="4271967" y="3455859"/>
            <a:chExt cx="1296144" cy="300663"/>
          </a:xfrm>
        </p:grpSpPr>
        <p:sp>
          <p:nvSpPr>
            <p:cNvPr id="43" name="Rounded Rectangle 42"/>
            <p:cNvSpPr/>
            <p:nvPr/>
          </p:nvSpPr>
          <p:spPr>
            <a:xfrm>
              <a:off x="4280419" y="3455859"/>
              <a:ext cx="1050497" cy="300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71967" y="3471761"/>
              <a:ext cx="1296144" cy="2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err="1"/>
                <a:t>Università</a:t>
              </a:r>
              <a:r>
                <a:rPr lang="en-GB" sz="1000" b="1" dirty="0"/>
                <a:t> </a:t>
              </a:r>
              <a:r>
                <a:rPr lang="en-GB" sz="1000" b="1" dirty="0" err="1"/>
                <a:t>degli</a:t>
              </a:r>
              <a:r>
                <a:rPr lang="en-GB" sz="1000" b="1" dirty="0"/>
                <a:t> </a:t>
              </a:r>
              <a:r>
                <a:rPr lang="en-GB" sz="1000" b="1" dirty="0" err="1"/>
                <a:t>Studi</a:t>
              </a:r>
              <a:r>
                <a:rPr lang="en-GB" sz="1000" b="1" dirty="0"/>
                <a:t> di Torino (Italy)</a:t>
              </a:r>
              <a:endParaRPr lang="en-GB" sz="1000" dirty="0"/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 flipV="1">
            <a:off x="4378023" y="4335580"/>
            <a:ext cx="357734" cy="132575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786509" y="5523056"/>
            <a:ext cx="1183028" cy="454968"/>
            <a:chOff x="3203848" y="4669686"/>
            <a:chExt cx="1008112" cy="338554"/>
          </a:xfrm>
        </p:grpSpPr>
        <p:sp>
          <p:nvSpPr>
            <p:cNvPr id="47" name="Rounded Rectangle 46"/>
            <p:cNvSpPr/>
            <p:nvPr/>
          </p:nvSpPr>
          <p:spPr>
            <a:xfrm>
              <a:off x="3203848" y="4669686"/>
              <a:ext cx="1008112" cy="3385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03848" y="4669686"/>
              <a:ext cx="1008112" cy="29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err="1"/>
                <a:t>Universidade</a:t>
              </a:r>
              <a:r>
                <a:rPr lang="en-GB" sz="1000" b="1" dirty="0"/>
                <a:t> </a:t>
              </a:r>
              <a:r>
                <a:rPr lang="en-GB" sz="1000" b="1" dirty="0" err="1"/>
                <a:t>Católica</a:t>
              </a:r>
              <a:r>
                <a:rPr lang="en-GB" sz="1000" b="1" dirty="0"/>
                <a:t> de Angola</a:t>
              </a:r>
              <a:endParaRPr lang="en-GB" sz="1000" dirty="0"/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 flipH="1">
            <a:off x="6400801" y="3068094"/>
            <a:ext cx="1680184" cy="43710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7596293" y="2873040"/>
            <a:ext cx="1554031" cy="523220"/>
            <a:chOff x="5323334" y="4293582"/>
            <a:chExt cx="871304" cy="720215"/>
          </a:xfrm>
        </p:grpSpPr>
        <p:sp>
          <p:nvSpPr>
            <p:cNvPr id="51" name="Rounded Rectangle 50"/>
            <p:cNvSpPr/>
            <p:nvPr/>
          </p:nvSpPr>
          <p:spPr>
            <a:xfrm>
              <a:off x="5353511" y="4311357"/>
              <a:ext cx="776388" cy="5014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23334" y="4293582"/>
              <a:ext cx="871304" cy="72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Daffodil International University of Bangladesh</a:t>
              </a:r>
              <a:endParaRPr lang="en-GB" sz="1000" dirty="0"/>
            </a:p>
            <a:p>
              <a:endParaRPr lang="en-GB" sz="800" dirty="0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1336619" y="2811781"/>
            <a:ext cx="3030594" cy="86395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457249" y="3563310"/>
            <a:ext cx="1134214" cy="408821"/>
            <a:chOff x="1339274" y="2852047"/>
            <a:chExt cx="751636" cy="408821"/>
          </a:xfrm>
        </p:grpSpPr>
        <p:sp>
          <p:nvSpPr>
            <p:cNvPr id="59" name="Rounded Rectangle 58"/>
            <p:cNvSpPr/>
            <p:nvPr/>
          </p:nvSpPr>
          <p:spPr>
            <a:xfrm>
              <a:off x="1368804" y="2852047"/>
              <a:ext cx="673031" cy="389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39274" y="2860758"/>
              <a:ext cx="75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University of </a:t>
              </a:r>
            </a:p>
            <a:p>
              <a:r>
                <a:rPr lang="en-GB" sz="1000" b="1" dirty="0"/>
                <a:t>Winchester (U.K.)</a:t>
              </a:r>
              <a:endParaRPr lang="en-GB" sz="1000" dirty="0"/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 flipV="1">
            <a:off x="2257399" y="2964055"/>
            <a:ext cx="2324126" cy="171212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981732" y="4601324"/>
            <a:ext cx="1368152" cy="3910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1009610" y="4592299"/>
            <a:ext cx="1330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 err="1"/>
              <a:t>Università</a:t>
            </a:r>
            <a:r>
              <a:rPr lang="en-GB" sz="1000" b="1" dirty="0"/>
              <a:t> </a:t>
            </a:r>
            <a:r>
              <a:rPr lang="en-GB" sz="1000" b="1" dirty="0" err="1"/>
              <a:t>degli</a:t>
            </a:r>
            <a:r>
              <a:rPr lang="en-GB" sz="1000" b="1" dirty="0"/>
              <a:t> </a:t>
            </a:r>
            <a:r>
              <a:rPr lang="en-GB" sz="1000" b="1" dirty="0" err="1"/>
              <a:t>Studi</a:t>
            </a:r>
            <a:r>
              <a:rPr lang="en-GB" sz="1000" b="1" dirty="0"/>
              <a:t> di Genova (Italy)</a:t>
            </a:r>
            <a:endParaRPr lang="en-GB" sz="1000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3105150" y="1690689"/>
            <a:ext cx="1595440" cy="123348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1921233" y="1417097"/>
            <a:ext cx="1278049" cy="3871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1876162" y="1404148"/>
            <a:ext cx="1363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/>
              <a:t>Alma Mater </a:t>
            </a:r>
            <a:r>
              <a:rPr lang="en-GB" sz="1000" b="1" dirty="0" err="1"/>
              <a:t>Europaea</a:t>
            </a:r>
            <a:endParaRPr lang="en-GB" sz="1000" b="1" dirty="0"/>
          </a:p>
          <a:p>
            <a:r>
              <a:rPr lang="en-GB" sz="1000" b="1" dirty="0"/>
              <a:t>(Slovenia)</a:t>
            </a:r>
            <a:endParaRPr lang="en-GB" sz="1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5017295" y="1591628"/>
            <a:ext cx="755390" cy="1220155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4718601" y="1382815"/>
            <a:ext cx="1363991" cy="4606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4680095" y="1417097"/>
            <a:ext cx="1535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/>
              <a:t>Boris </a:t>
            </a:r>
            <a:r>
              <a:rPr lang="en-GB" sz="1000" b="1" dirty="0" err="1"/>
              <a:t>Grinchenko</a:t>
            </a:r>
            <a:endParaRPr lang="en-GB" sz="1000" b="1" dirty="0"/>
          </a:p>
          <a:p>
            <a:r>
              <a:rPr lang="en-GB" sz="1000" b="1" dirty="0"/>
              <a:t>Kyiv University (Ukraine)</a:t>
            </a:r>
            <a:endParaRPr lang="en-GB" sz="1000" dirty="0"/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5338763" y="2446102"/>
            <a:ext cx="2742222" cy="589992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7821751" y="2225686"/>
            <a:ext cx="1142062" cy="4385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7793496" y="2246047"/>
            <a:ext cx="12790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/>
              <a:t>Ilia State University</a:t>
            </a:r>
          </a:p>
          <a:p>
            <a:r>
              <a:rPr lang="en-GB" sz="1000" b="1" dirty="0"/>
              <a:t>(Georgia)</a:t>
            </a:r>
            <a:endParaRPr lang="en-GB" sz="1000" dirty="0"/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5107120" y="1813862"/>
            <a:ext cx="2542998" cy="102322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7411993" y="1485473"/>
            <a:ext cx="1412667" cy="6633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7358080" y="1482166"/>
            <a:ext cx="1520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 err="1"/>
              <a:t>O.M.Beketov</a:t>
            </a:r>
            <a:r>
              <a:rPr lang="en-GB" sz="1000" b="1" dirty="0"/>
              <a:t> National University of Urban Economy in </a:t>
            </a:r>
            <a:r>
              <a:rPr lang="en-GB" sz="1000" b="1" dirty="0" err="1"/>
              <a:t>Kharkiv</a:t>
            </a:r>
            <a:endParaRPr lang="en-GB" sz="1000" b="1" dirty="0"/>
          </a:p>
          <a:p>
            <a:r>
              <a:rPr lang="en-GB" sz="1000" b="1" dirty="0"/>
              <a:t>(Ukraine)</a:t>
            </a:r>
            <a:endParaRPr lang="en-GB" sz="800" dirty="0"/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6667502" y="3723421"/>
            <a:ext cx="1965233" cy="3181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8134193" y="3500664"/>
            <a:ext cx="900665" cy="3970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8080985" y="3499133"/>
            <a:ext cx="1103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/>
              <a:t>Siam University (Thailand)</a:t>
            </a:r>
            <a:endParaRPr lang="en-GB" sz="1000" dirty="0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1266825" y="2538451"/>
            <a:ext cx="3100388" cy="16426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198243" y="2335804"/>
            <a:ext cx="1303916" cy="4052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/>
          <p:cNvSpPr txBox="1"/>
          <p:nvPr/>
        </p:nvSpPr>
        <p:spPr>
          <a:xfrm>
            <a:off x="158505" y="2292947"/>
            <a:ext cx="138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Newcastle University</a:t>
            </a:r>
          </a:p>
          <a:p>
            <a:r>
              <a:rPr lang="en-GB" sz="1000" b="1" dirty="0"/>
              <a:t>(U.K.)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078436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3AC83-C4F2-4942-8C74-ABF4B33C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6F7DA-76CB-5543-9E62-AEB835EDB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The </a:t>
            </a:r>
          </a:p>
          <a:p>
            <a:pPr marL="0" indent="0" algn="ctr">
              <a:buNone/>
            </a:pPr>
            <a:r>
              <a:rPr lang="en-US" sz="4800" dirty="0"/>
              <a:t>Living Values </a:t>
            </a:r>
          </a:p>
          <a:p>
            <a:pPr marL="0" indent="0" algn="ctr">
              <a:buNone/>
            </a:pPr>
            <a:r>
              <a:rPr lang="en-US" sz="4800" dirty="0"/>
              <a:t>Prospectus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A59D4-07F0-4240-AD17-7228EB30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7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A8A8-1505-C94A-8C34-15AAB9D9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Project Objectives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EFABB-774E-6A4B-B248-3DC8B590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/>
              <a:t>To help universities and higher education institutions ensure that: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the values they espouse reflect the institution’s mission and community; </a:t>
            </a:r>
          </a:p>
          <a:p>
            <a:pPr lvl="0"/>
            <a:r>
              <a:rPr lang="en-GB" dirty="0"/>
              <a:t>staff, students, and stakeholders have been effectively engaged in defining those values; and</a:t>
            </a:r>
          </a:p>
          <a:p>
            <a:r>
              <a:rPr lang="en-GB" dirty="0"/>
              <a:t>all members of the institution are able to articulate and effectively live by these defined values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3CF6-1F98-1C47-ABAC-38D86497A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00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EEDE-271F-134A-9465-B8A48BCC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    The project is not…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53F7-28F7-C546-931E-DA90114B0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imposed, pre-determined, inflexible process</a:t>
            </a:r>
          </a:p>
          <a:p>
            <a:pPr marL="457200" lvl="1" indent="0">
              <a:buNone/>
            </a:pPr>
            <a:r>
              <a:rPr lang="en-US" dirty="0"/>
              <a:t>- Not ‘one size fits all’</a:t>
            </a:r>
          </a:p>
          <a:p>
            <a:r>
              <a:rPr lang="en-US" dirty="0"/>
              <a:t>An ‘audit’ of the university</a:t>
            </a:r>
          </a:p>
          <a:p>
            <a:pPr lvl="1"/>
            <a:r>
              <a:rPr lang="en-US" dirty="0"/>
              <a:t>Neither externally imposed</a:t>
            </a:r>
          </a:p>
          <a:p>
            <a:pPr lvl="1"/>
            <a:r>
              <a:rPr lang="en-US" dirty="0"/>
              <a:t>Management driven</a:t>
            </a:r>
          </a:p>
          <a:p>
            <a:r>
              <a:rPr lang="en-US" dirty="0"/>
              <a:t>An additional level of bureaucracy</a:t>
            </a:r>
          </a:p>
          <a:p>
            <a:r>
              <a:rPr lang="en-US" dirty="0"/>
              <a:t>An exercise which is without benefit to the engagement of staff and the success of the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3DDC2-D68F-6A4C-BADC-59425EC9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9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020B-9289-5744-AA02-FFB0A63C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F7F22-70E1-7840-8F98-87EE4A990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GB" dirty="0"/>
              <a:t>Fundamental</a:t>
            </a:r>
          </a:p>
          <a:p>
            <a:pPr lvl="1"/>
            <a:r>
              <a:rPr lang="en-GB" dirty="0"/>
              <a:t>academic freedom,</a:t>
            </a:r>
          </a:p>
          <a:p>
            <a:pPr lvl="1"/>
            <a:r>
              <a:rPr lang="en-GB" dirty="0"/>
              <a:t>institutional autonomy, and </a:t>
            </a:r>
          </a:p>
          <a:p>
            <a:pPr lvl="1"/>
            <a:r>
              <a:rPr lang="en-GB" dirty="0"/>
              <a:t>the concomitant responsibility to society. 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Other values may include:</a:t>
            </a:r>
          </a:p>
          <a:p>
            <a:pPr lvl="1"/>
            <a:r>
              <a:rPr lang="en-GB" dirty="0"/>
              <a:t>integrity and fairness;</a:t>
            </a:r>
          </a:p>
          <a:p>
            <a:pPr lvl="1"/>
            <a:r>
              <a:rPr lang="en-GB" dirty="0"/>
              <a:t>equity;</a:t>
            </a:r>
          </a:p>
          <a:p>
            <a:pPr lvl="1"/>
            <a:r>
              <a:rPr lang="en-GB" dirty="0"/>
              <a:t>creativity, innovativeness;</a:t>
            </a:r>
          </a:p>
          <a:p>
            <a:pPr lvl="1"/>
            <a:r>
              <a:rPr lang="en-GB" dirty="0"/>
              <a:t>excellence;</a:t>
            </a:r>
          </a:p>
          <a:p>
            <a:pPr lvl="1"/>
            <a:r>
              <a:rPr lang="en-GB" dirty="0"/>
              <a:t>social responsibility and community service;</a:t>
            </a:r>
          </a:p>
          <a:p>
            <a:pPr lvl="1"/>
            <a:r>
              <a:rPr lang="en-GB" dirty="0"/>
              <a:t>diversity, pluralism, and inclusiveness, and </a:t>
            </a:r>
          </a:p>
          <a:p>
            <a:pPr lvl="1"/>
            <a:r>
              <a:rPr lang="en-GB" dirty="0"/>
              <a:t>health, well-being, and a caring community.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1DBBF-55FB-984E-8471-D76CBE98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3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 Benefits 						for universities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46325"/>
            <a:ext cx="7886700" cy="4351338"/>
          </a:xfrm>
        </p:spPr>
        <p:txBody>
          <a:bodyPr/>
          <a:lstStyle/>
          <a:p>
            <a:r>
              <a:rPr lang="en-US" dirty="0"/>
              <a:t>Unique for each institution</a:t>
            </a:r>
          </a:p>
          <a:p>
            <a:r>
              <a:rPr lang="en-US" dirty="0"/>
              <a:t>Depends on: </a:t>
            </a:r>
          </a:p>
          <a:p>
            <a:pPr lvl="1"/>
            <a:r>
              <a:rPr lang="en-US" dirty="0"/>
              <a:t>starting point/circumstances/objectives/existing engagement of staff and students</a:t>
            </a:r>
          </a:p>
          <a:p>
            <a:r>
              <a:rPr lang="en-US" dirty="0"/>
              <a:t>Ultimately: </a:t>
            </a:r>
          </a:p>
          <a:p>
            <a:pPr lvl="1"/>
            <a:r>
              <a:rPr lang="en-US" dirty="0"/>
              <a:t>enhanced performance in T&amp;L, R, Service to the Community</a:t>
            </a:r>
          </a:p>
          <a:p>
            <a:pPr lvl="1"/>
            <a:r>
              <a:rPr lang="en-US" dirty="0"/>
              <a:t>More engaged staff/stronger community</a:t>
            </a:r>
          </a:p>
          <a:p>
            <a:pPr lvl="1"/>
            <a:r>
              <a:rPr lang="en-US" dirty="0"/>
              <a:t>More understanding/engaged stakeholders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965DC-A7CD-EB41-A31E-7142D34C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8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Project benefits 				       for pilot sites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6"/>
          </a:xfrm>
        </p:spPr>
        <p:txBody>
          <a:bodyPr>
            <a:normAutofit lnSpcReduction="10000"/>
          </a:bodyPr>
          <a:lstStyle/>
          <a:p>
            <a:pPr lvl="0"/>
            <a:r>
              <a:rPr lang="en-GB" sz="2600" dirty="0"/>
              <a:t>an </a:t>
            </a:r>
            <a:r>
              <a:rPr lang="en-GB" sz="2600" b="1" dirty="0"/>
              <a:t>evaluation</a:t>
            </a:r>
            <a:r>
              <a:rPr lang="en-GB" sz="2600" dirty="0"/>
              <a:t> of current and desired values, </a:t>
            </a:r>
          </a:p>
          <a:p>
            <a:pPr lvl="1"/>
            <a:r>
              <a:rPr lang="en-GB" sz="2600" dirty="0"/>
              <a:t>the extent to which they are </a:t>
            </a:r>
            <a:r>
              <a:rPr lang="en-GB" sz="2600" b="1" dirty="0"/>
              <a:t>relevant</a:t>
            </a:r>
            <a:r>
              <a:rPr lang="en-GB" sz="2600" dirty="0"/>
              <a:t> and </a:t>
            </a:r>
          </a:p>
          <a:p>
            <a:pPr lvl="1"/>
            <a:r>
              <a:rPr lang="en-GB" sz="2600" dirty="0"/>
              <a:t>are </a:t>
            </a:r>
            <a:r>
              <a:rPr lang="en-GB" sz="2600" b="1" dirty="0"/>
              <a:t>put into practice</a:t>
            </a:r>
            <a:r>
              <a:rPr lang="en-GB" sz="2600" dirty="0"/>
              <a:t>, </a:t>
            </a:r>
          </a:p>
          <a:p>
            <a:pPr lvl="1"/>
            <a:r>
              <a:rPr lang="en-GB" sz="2600" dirty="0"/>
              <a:t>how they might </a:t>
            </a:r>
            <a:r>
              <a:rPr lang="en-GB" sz="2600" b="1" dirty="0"/>
              <a:t>enhance </a:t>
            </a:r>
          </a:p>
          <a:p>
            <a:pPr lvl="2"/>
            <a:r>
              <a:rPr lang="en-GB" sz="2600" b="1" dirty="0"/>
              <a:t>what</a:t>
            </a:r>
            <a:r>
              <a:rPr lang="en-GB" sz="2600" dirty="0"/>
              <a:t> the university does and </a:t>
            </a:r>
          </a:p>
          <a:p>
            <a:pPr lvl="2"/>
            <a:r>
              <a:rPr lang="en-GB" sz="2600" b="1" dirty="0"/>
              <a:t>how</a:t>
            </a:r>
            <a:r>
              <a:rPr lang="en-GB" sz="2600" dirty="0"/>
              <a:t> it does it;</a:t>
            </a:r>
          </a:p>
          <a:p>
            <a:pPr lvl="0"/>
            <a:r>
              <a:rPr lang="en-GB" sz="2600" b="1" dirty="0"/>
              <a:t>identifying</a:t>
            </a:r>
            <a:r>
              <a:rPr lang="en-GB" sz="2600" dirty="0"/>
              <a:t> where there might be a </a:t>
            </a:r>
            <a:r>
              <a:rPr lang="en-GB" sz="2600" b="1" dirty="0"/>
              <a:t>gap</a:t>
            </a:r>
            <a:r>
              <a:rPr lang="en-GB" sz="2600" dirty="0"/>
              <a:t> between </a:t>
            </a:r>
          </a:p>
          <a:p>
            <a:pPr lvl="1"/>
            <a:r>
              <a:rPr lang="en-GB" sz="2600" dirty="0"/>
              <a:t>the </a:t>
            </a:r>
            <a:r>
              <a:rPr lang="en-GB" sz="2600" b="1" dirty="0"/>
              <a:t>values espoused </a:t>
            </a:r>
            <a:r>
              <a:rPr lang="en-GB" sz="2600" dirty="0"/>
              <a:t>and </a:t>
            </a:r>
          </a:p>
          <a:p>
            <a:pPr lvl="1"/>
            <a:r>
              <a:rPr lang="en-GB" sz="2600" dirty="0"/>
              <a:t>their </a:t>
            </a:r>
            <a:r>
              <a:rPr lang="en-GB" sz="2600" b="1" dirty="0"/>
              <a:t>actual implementation</a:t>
            </a:r>
            <a:r>
              <a:rPr lang="en-GB" sz="2600" dirty="0"/>
              <a:t> and </a:t>
            </a:r>
          </a:p>
          <a:p>
            <a:pPr lvl="1"/>
            <a:r>
              <a:rPr lang="en-GB" sz="2600" b="1" dirty="0"/>
              <a:t>how</a:t>
            </a:r>
            <a:r>
              <a:rPr lang="en-GB" sz="2600" dirty="0"/>
              <a:t> they might be more effectively and beneficially implemented;</a:t>
            </a:r>
          </a:p>
          <a:p>
            <a:pPr lvl="0"/>
            <a:r>
              <a:rPr lang="en-GB" sz="2600" dirty="0"/>
              <a:t>Greater authenticity and  enhanced reputation of university;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8B0AB-D6A8-0F47-805F-FB708EFA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8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6589</TotalTime>
  <Words>988</Words>
  <Application>Microsoft Macintosh PowerPoint</Application>
  <PresentationFormat>On-screen Show (4:3)</PresentationFormat>
  <Paragraphs>226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    Agenda</vt:lpstr>
      <vt:lpstr>   Global scope to date</vt:lpstr>
      <vt:lpstr>    </vt:lpstr>
      <vt:lpstr>                          Project Objectives  </vt:lpstr>
      <vt:lpstr>       The project is not…</vt:lpstr>
      <vt:lpstr>    Values</vt:lpstr>
      <vt:lpstr>     Benefits       for universities</vt:lpstr>
      <vt:lpstr>    Project benefits            for pilot sites (1)</vt:lpstr>
      <vt:lpstr>    Project benefits-     for pilot sites (2)</vt:lpstr>
      <vt:lpstr>    Project benefits            for pilot sites (3)</vt:lpstr>
      <vt:lpstr>    Project Benefits-     specifics</vt:lpstr>
      <vt:lpstr>    Critical success      factors (1):</vt:lpstr>
      <vt:lpstr>     Critical success       factors (2):</vt:lpstr>
      <vt:lpstr>    </vt:lpstr>
      <vt:lpstr>    Stages of the      process</vt:lpstr>
      <vt:lpstr>PowerPoint Presentation</vt:lpstr>
      <vt:lpstr>        MCO Support</vt:lpstr>
      <vt:lpstr>PowerPoint Presentation</vt:lpstr>
      <vt:lpstr>PowerPoint Presentation</vt:lpstr>
      <vt:lpstr>PowerPoint Presentation</vt:lpstr>
      <vt:lpstr>PowerPoint Presentation</vt:lpstr>
      <vt:lpstr>        MCO Support</vt:lpstr>
      <vt:lpstr>PowerPoint Presentation</vt:lpstr>
      <vt:lpstr>         Group task</vt:lpstr>
      <vt:lpstr>PowerPoint Presentation</vt:lpstr>
      <vt:lpstr>    MCU 2.0</vt:lpstr>
      <vt:lpstr>    MCU 2.0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50</cp:revision>
  <cp:lastPrinted>2019-05-04T21:23:32Z</cp:lastPrinted>
  <dcterms:created xsi:type="dcterms:W3CDTF">2018-08-25T18:00:37Z</dcterms:created>
  <dcterms:modified xsi:type="dcterms:W3CDTF">2019-09-02T23:15:27Z</dcterms:modified>
</cp:coreProperties>
</file>